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57" r:id="rId25"/>
    <p:sldId id="258" r:id="rId26"/>
    <p:sldId id="259" r:id="rId27"/>
    <p:sldId id="260" r:id="rId28"/>
    <p:sldId id="286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278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673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952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9585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301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633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773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2133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54618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6032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6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2541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504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3384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150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946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813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12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678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0303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7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8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86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34E3A4-AEEA-4267-A6A6-8BAEF8CEB036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7209808-C875-4241-B245-5250E0248B2E}" type="datetimeFigureOut">
              <a:rPr lang="es-AR" smtClean="0">
                <a:solidFill>
                  <a:srgbClr val="DFDCB7"/>
                </a:solidFill>
              </a:rPr>
              <a:pPr/>
              <a:t>01/11/2019</a:t>
            </a:fld>
            <a:endParaRPr lang="es-AR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2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Interfaces Gráficas de Usuario</a:t>
            </a:r>
            <a:endParaRPr lang="es-AR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488832" cy="5256584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b="1" dirty="0" smtClean="0"/>
              <a:t>interface </a:t>
            </a:r>
            <a:r>
              <a:rPr lang="en-US" sz="2800" b="1" dirty="0" err="1" smtClean="0"/>
              <a:t>gráfica</a:t>
            </a:r>
            <a:r>
              <a:rPr lang="en-US" sz="2800" b="1" dirty="0" smtClean="0"/>
              <a:t> </a:t>
            </a:r>
            <a:r>
              <a:rPr lang="en-US" sz="2800" b="1" dirty="0"/>
              <a:t>de </a:t>
            </a:r>
            <a:r>
              <a:rPr lang="en-US" sz="2800" b="1" dirty="0" err="1"/>
              <a:t>usuario</a:t>
            </a:r>
            <a:r>
              <a:rPr lang="en-US" sz="2800" b="1" dirty="0"/>
              <a:t> (GUI) </a:t>
            </a:r>
            <a:r>
              <a:rPr lang="en-US" sz="2800" dirty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un </a:t>
            </a:r>
            <a:r>
              <a:rPr lang="en-US" sz="2800" dirty="0" err="1" smtClean="0"/>
              <a:t>medio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permite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persona se </a:t>
            </a:r>
            <a:r>
              <a:rPr lang="en-US" sz="2800" dirty="0" err="1" smtClean="0"/>
              <a:t>comunique</a:t>
            </a:r>
            <a:r>
              <a:rPr lang="en-US" sz="2800" dirty="0" smtClean="0"/>
              <a:t>  y </a:t>
            </a:r>
            <a:r>
              <a:rPr lang="en-US" sz="2800" dirty="0" err="1" smtClean="0"/>
              <a:t>controle</a:t>
            </a:r>
            <a:r>
              <a:rPr lang="en-US" sz="2800" dirty="0" smtClean="0"/>
              <a:t> un </a:t>
            </a:r>
            <a:r>
              <a:rPr lang="en-US" sz="2800" dirty="0" err="1" smtClean="0"/>
              <a:t>sistema</a:t>
            </a:r>
            <a:r>
              <a:rPr lang="en-US" sz="2800" dirty="0"/>
              <a:t> </a:t>
            </a:r>
            <a:r>
              <a:rPr lang="en-US" sz="2800" dirty="0" smtClean="0"/>
              <a:t>a </a:t>
            </a:r>
            <a:r>
              <a:rPr lang="en-US" sz="2800" dirty="0" err="1" smtClean="0"/>
              <a:t>través</a:t>
            </a:r>
            <a:r>
              <a:rPr lang="en-US" sz="2800" dirty="0" smtClean="0"/>
              <a:t> de </a:t>
            </a:r>
            <a:r>
              <a:rPr lang="en-US" sz="2800" dirty="0" err="1" smtClean="0"/>
              <a:t>ventanas</a:t>
            </a:r>
            <a:r>
              <a:rPr lang="en-US" sz="2800" dirty="0" smtClean="0"/>
              <a:t>, </a:t>
            </a:r>
            <a:r>
              <a:rPr lang="en-US" sz="2800" dirty="0" err="1" smtClean="0"/>
              <a:t>botones</a:t>
            </a:r>
            <a:r>
              <a:rPr lang="en-US" sz="2800" dirty="0" smtClean="0"/>
              <a:t>, </a:t>
            </a:r>
            <a:r>
              <a:rPr lang="en-US" sz="2800" dirty="0" err="1" smtClean="0"/>
              <a:t>menúes</a:t>
            </a:r>
            <a:r>
              <a:rPr lang="en-US" sz="2800" dirty="0" smtClean="0"/>
              <a:t>, etc.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/>
              <a:t>Una</a:t>
            </a:r>
            <a:r>
              <a:rPr lang="en-US" altLang="es-AR" sz="2800" dirty="0"/>
              <a:t> GUI </a:t>
            </a:r>
            <a:r>
              <a:rPr lang="en-US" altLang="es-AR" sz="2800" dirty="0" smtClean="0"/>
              <a:t>se </a:t>
            </a:r>
            <a:r>
              <a:rPr lang="en-US" altLang="es-AR" sz="2800" dirty="0" err="1" smtClean="0"/>
              <a:t>construye</a:t>
            </a:r>
            <a:r>
              <a:rPr lang="en-US" altLang="es-AR" sz="2800" dirty="0" smtClean="0"/>
              <a:t> a </a:t>
            </a:r>
            <a:r>
              <a:rPr lang="en-US" altLang="es-AR" sz="2800" dirty="0" err="1" smtClean="0"/>
              <a:t>partir</a:t>
            </a:r>
            <a:r>
              <a:rPr lang="en-US" altLang="es-AR" sz="2800" dirty="0" smtClean="0"/>
              <a:t> de </a:t>
            </a:r>
            <a:r>
              <a:rPr lang="en-US" altLang="es-AR" sz="2800" dirty="0" err="1"/>
              <a:t>una</a:t>
            </a:r>
            <a:r>
              <a:rPr lang="en-US" altLang="es-AR" sz="2800" dirty="0"/>
              <a:t> </a:t>
            </a:r>
            <a:r>
              <a:rPr lang="en-US" altLang="es-AR" sz="2800" b="1" dirty="0" err="1"/>
              <a:t>colección</a:t>
            </a:r>
            <a:r>
              <a:rPr lang="en-US" altLang="es-AR" sz="2800" b="1" dirty="0"/>
              <a:t> de</a:t>
            </a:r>
            <a:r>
              <a:rPr lang="en-US" altLang="es-AR" sz="2800" dirty="0"/>
              <a:t> </a:t>
            </a:r>
            <a:r>
              <a:rPr lang="en-US" altLang="es-AR" sz="2800" b="1" dirty="0" err="1" smtClean="0"/>
              <a:t>componentes</a:t>
            </a:r>
            <a:r>
              <a:rPr lang="en-US" altLang="es-AR" sz="2800" b="1" dirty="0" smtClean="0"/>
              <a:t> </a:t>
            </a:r>
            <a:r>
              <a:rPr lang="en-US" altLang="es-AR" sz="2800" b="1" dirty="0" err="1" smtClean="0"/>
              <a:t>gráficas</a:t>
            </a:r>
            <a:r>
              <a:rPr lang="en-US" altLang="es-AR" sz="2800" b="1" dirty="0" smtClean="0"/>
              <a:t>.</a:t>
            </a:r>
            <a:endParaRPr lang="en-US" altLang="es-AR" sz="2800" dirty="0" smtClean="0"/>
          </a:p>
          <a:p>
            <a:pPr lvl="0">
              <a:spcBef>
                <a:spcPct val="50000"/>
              </a:spcBef>
              <a:buClr>
                <a:srgbClr val="A9A57C"/>
              </a:buClr>
            </a:pP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Cada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b="1" dirty="0" err="1" smtClean="0">
                <a:solidFill>
                  <a:srgbClr val="2F2B20">
                    <a:tint val="75000"/>
                  </a:srgbClr>
                </a:solidFill>
              </a:rPr>
              <a:t>componente</a:t>
            </a:r>
            <a:r>
              <a:rPr lang="en-US" altLang="es-AR" sz="2800" b="1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b="1" dirty="0" err="1" smtClean="0">
                <a:solidFill>
                  <a:srgbClr val="2F2B20">
                    <a:tint val="75000"/>
                  </a:srgbClr>
                </a:solidFill>
              </a:rPr>
              <a:t>gráfica</a:t>
            </a:r>
            <a:r>
              <a:rPr lang="en-US" altLang="es-AR" sz="2800" b="1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de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una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GUI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desarrollada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en Java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es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un </a:t>
            </a:r>
            <a:r>
              <a:rPr lang="en-US" altLang="es-AR" sz="2800" b="1" dirty="0" err="1" smtClean="0">
                <a:solidFill>
                  <a:srgbClr val="2F2B20">
                    <a:tint val="75000"/>
                  </a:srgbClr>
                </a:solidFill>
              </a:rPr>
              <a:t>objeto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de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una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b="1" dirty="0" err="1" smtClean="0">
                <a:solidFill>
                  <a:srgbClr val="2F2B20">
                    <a:tint val="75000"/>
                  </a:srgbClr>
                </a:solidFill>
              </a:rPr>
              <a:t>clase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provista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por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los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paquetes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AWT o Swing o de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una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clase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derivada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 de </a:t>
            </a:r>
            <a:r>
              <a:rPr lang="en-US" altLang="es-AR" sz="2800" dirty="0" err="1" smtClean="0">
                <a:solidFill>
                  <a:srgbClr val="2F2B20">
                    <a:tint val="75000"/>
                  </a:srgbClr>
                </a:solidFill>
              </a:rPr>
              <a:t>ellas</a:t>
            </a:r>
            <a:r>
              <a:rPr lang="en-US" altLang="es-AR" sz="2800" dirty="0" smtClean="0">
                <a:solidFill>
                  <a:srgbClr val="2F2B20">
                    <a:tint val="75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070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0384" y="1484784"/>
            <a:ext cx="7298000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Implementar una GUI que incluya dos paneles. El panel a la izquierda muestra una etiqueta con la imagen de una bebida. El panel a la derecha  ofrece dos botones que permiten seleccionar la bebida.</a:t>
            </a:r>
            <a:endParaRPr lang="es-AR" sz="2800" dirty="0">
              <a:solidFill>
                <a:srgbClr val="675E47"/>
              </a:solidFill>
              <a:latin typeface="Calibri"/>
            </a:endParaRPr>
          </a:p>
          <a:p>
            <a:pPr eaLnBrk="1" hangingPunct="1">
              <a:spcBef>
                <a:spcPts val="600"/>
              </a:spcBef>
            </a:pP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 </a:t>
            </a:r>
            <a:endParaRPr lang="es-AR" altLang="es-AR" sz="28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43741"/>
            <a:ext cx="45243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78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0384" y="1484784"/>
            <a:ext cx="7298000" cy="306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Las componentes de la GUI van a ser: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Dos paneles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Una etiqueta 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Dos botones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es-AR" sz="2800" dirty="0">
              <a:solidFill>
                <a:srgbClr val="675E47"/>
              </a:solidFill>
              <a:latin typeface="Calibri"/>
            </a:endParaRPr>
          </a:p>
          <a:p>
            <a:pPr eaLnBrk="1" hangingPunct="1">
              <a:spcBef>
                <a:spcPts val="600"/>
              </a:spcBef>
            </a:pP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 </a:t>
            </a:r>
            <a:endParaRPr lang="es-AR" altLang="es-AR" sz="28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91880" y="1988840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err="1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JPanel</a:t>
            </a:r>
            <a:endParaRPr lang="es-AR" sz="2800" b="1" dirty="0">
              <a:solidFill>
                <a:srgbClr val="2F2B2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2800" b="1" dirty="0" err="1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JLabel</a:t>
            </a:r>
            <a:endParaRPr lang="es-AR" sz="2800" b="1" dirty="0">
              <a:solidFill>
                <a:srgbClr val="2F2B2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s-AR" sz="2800" b="1" dirty="0" err="1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JButton</a:t>
            </a:r>
            <a:endParaRPr lang="es-AR" sz="2800" b="1" dirty="0">
              <a:solidFill>
                <a:srgbClr val="2F2B2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43741"/>
            <a:ext cx="45243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43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5576" y="1052736"/>
            <a:ext cx="7298000" cy="103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Las estructura de la GUI puede ser:</a:t>
            </a:r>
          </a:p>
          <a:p>
            <a:pPr eaLnBrk="1" hangingPunct="1">
              <a:spcBef>
                <a:spcPts val="600"/>
              </a:spcBef>
            </a:pP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 </a:t>
            </a:r>
            <a:endParaRPr lang="es-AR" altLang="es-AR" sz="28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755576" y="1733520"/>
            <a:ext cx="7704856" cy="51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//importar paquetes</a:t>
            </a:r>
          </a:p>
          <a:p>
            <a:pPr>
              <a:spcBef>
                <a:spcPts val="600"/>
              </a:spcBef>
            </a:pPr>
            <a:r>
              <a:rPr lang="es-AR" sz="1800" b="1" dirty="0" err="1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sz="1800" b="1" dirty="0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 GUI_R101{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//atributos de instancia para las componentes gráficas</a:t>
            </a:r>
          </a:p>
          <a:p>
            <a:pPr>
              <a:spcBef>
                <a:spcPts val="600"/>
              </a:spcBef>
            </a:pPr>
            <a:r>
              <a:rPr lang="es-AR" sz="1800" b="1" dirty="0" err="1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sz="1800" b="1" dirty="0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 GUI_R101{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//Establecer los atributos del </a:t>
            </a:r>
            <a:r>
              <a:rPr lang="es-A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frame</a:t>
            </a:r>
            <a:endParaRPr lang="es-AR" sz="1800" b="1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los botones y la etiqueta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y diagramar el panel con la etiqueta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y diagramar el panel con los botones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//Crear los objetos oyente y registrarlos a los botones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//Insertar los paneles en el panel de contenidos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//Clases de los oyentes</a:t>
            </a:r>
          </a:p>
          <a:p>
            <a:pPr>
              <a:spcBef>
                <a:spcPts val="600"/>
              </a:spcBef>
            </a:pPr>
            <a:r>
              <a:rPr lang="es-AR" sz="1800" b="1" dirty="0" smtClean="0">
                <a:solidFill>
                  <a:srgbClr val="675E47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s-AR" sz="1800" b="1" dirty="0">
              <a:solidFill>
                <a:srgbClr val="675E47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</a:pPr>
            <a:endParaRPr lang="es-AR" altLang="es-AR" sz="2800" dirty="0">
              <a:solidFill>
                <a:srgbClr val="675E47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4979" y="1124744"/>
            <a:ext cx="7777421" cy="3981981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//Importar paquetes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javax.swing.border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GUI_R101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etiqueta;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otonCafe,botonCarioca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panelControl,panelImagen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b="1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429" y="5524643"/>
            <a:ext cx="7909979" cy="830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s-ES" altLang="es-AR" sz="2400" dirty="0" smtClean="0">
                <a:solidFill>
                  <a:srgbClr val="2F2B20"/>
                </a:solidFill>
              </a:rPr>
              <a:t>Todos los atributos de instancia de esta GUI corresponden a componentes gráficas. </a:t>
            </a:r>
            <a:endParaRPr lang="es-ES" altLang="es-AR" sz="2400" dirty="0">
              <a:solidFill>
                <a:srgbClr val="2F2B2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5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032448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GUI_R101 () {</a:t>
            </a:r>
          </a:p>
          <a:p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Establece los valores de los atributos del </a:t>
            </a:r>
            <a:r>
              <a:rPr lang="es-E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(600, 600);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(EXIT_ON_CLOSE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 los paneles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armaPanelEtiqueta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1774" y="5487615"/>
            <a:ext cx="7808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Modulamos la solución para favorecer la legibilidad.</a:t>
            </a:r>
            <a:endParaRPr lang="es-AR" sz="2800" dirty="0">
              <a:solidFill>
                <a:srgbClr val="675E4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333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288032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armaPanelEtiqueta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panelImagen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etiqueta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("vacio.gif"));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panelImagen.add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(etiqueta);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getContentPane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panelImagen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8834" y="4581128"/>
            <a:ext cx="78089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Crea un panel </a:t>
            </a:r>
            <a:r>
              <a:rPr lang="es-ES_tradnl" sz="2400" dirty="0">
                <a:solidFill>
                  <a:srgbClr val="2F2B20"/>
                </a:solidFill>
                <a:latin typeface="Calibri"/>
              </a:rPr>
              <a:t>como un objeto de clase </a:t>
            </a:r>
            <a:r>
              <a:rPr lang="es-ES_tradnl" sz="2400" b="1" dirty="0" err="1" smtClean="0">
                <a:solidFill>
                  <a:srgbClr val="2F2B20"/>
                </a:solidFill>
                <a:latin typeface="Calibri"/>
                <a:cs typeface="Courier New" panose="02070309020205020404" pitchFamily="49" charset="0"/>
              </a:rPr>
              <a:t>JPanel</a:t>
            </a:r>
            <a:endParaRPr lang="es-ES_tradnl" sz="2400" dirty="0" smtClean="0">
              <a:solidFill>
                <a:srgbClr val="675E47"/>
              </a:solidFill>
              <a:latin typeface="Calibri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Crea una etiqueta como un objeto de clase </a:t>
            </a:r>
            <a:r>
              <a:rPr lang="es-ES_tradnl" sz="2400" b="1" dirty="0" err="1" smtClean="0">
                <a:solidFill>
                  <a:srgbClr val="675E47"/>
                </a:solidFill>
                <a:latin typeface="Calibri"/>
                <a:cs typeface="Courier New" panose="02070309020205020404" pitchFamily="49" charset="0"/>
              </a:rPr>
              <a:t>Jlabel</a:t>
            </a:r>
            <a:endParaRPr lang="es-ES_tradnl" sz="2400" b="1" dirty="0" smtClean="0">
              <a:solidFill>
                <a:srgbClr val="675E47"/>
              </a:solidFill>
              <a:latin typeface="Calibri"/>
              <a:cs typeface="Courier New" panose="02070309020205020404" pitchFamily="49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  <a:cs typeface="Courier New" panose="02070309020205020404" pitchFamily="49" charset="0"/>
              </a:rPr>
              <a:t>Establece la imagen de la etiqueta</a:t>
            </a:r>
            <a:endParaRPr lang="es-ES_tradnl" sz="2400" dirty="0">
              <a:solidFill>
                <a:srgbClr val="675E47"/>
              </a:solidFill>
              <a:latin typeface="Calibri"/>
              <a:cs typeface="Courier New" panose="02070309020205020404" pitchFamily="49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Inserta la etiqueta en el panel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Inserta el panel en el panel de contenido</a:t>
            </a:r>
            <a:endParaRPr lang="es-AR" sz="2400" dirty="0">
              <a:solidFill>
                <a:srgbClr val="675E4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169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6864" cy="3024336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botonCafe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otonCafe.addActionListener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panelControl.add(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08834" y="4581128"/>
            <a:ext cx="780897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Crea el panel </a:t>
            </a:r>
            <a:r>
              <a:rPr lang="es-ES_tradnl" sz="2400" dirty="0">
                <a:solidFill>
                  <a:srgbClr val="2F2B20"/>
                </a:solidFill>
                <a:latin typeface="Calibri"/>
              </a:rPr>
              <a:t>como un objeto de clase </a:t>
            </a:r>
            <a:r>
              <a:rPr lang="es-ES_tradnl" sz="2400" b="1" dirty="0" err="1" smtClean="0">
                <a:solidFill>
                  <a:srgbClr val="2F2B20"/>
                </a:solidFill>
                <a:latin typeface="Calibri"/>
                <a:cs typeface="Courier New" panose="02070309020205020404" pitchFamily="49" charset="0"/>
              </a:rPr>
              <a:t>JPanel</a:t>
            </a:r>
            <a:endParaRPr lang="es-ES_tradnl" sz="2400" b="1" dirty="0" smtClean="0">
              <a:solidFill>
                <a:srgbClr val="2F2B20"/>
              </a:solidFill>
              <a:latin typeface="Calibri"/>
              <a:cs typeface="Courier New" panose="02070309020205020404" pitchFamily="49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Crea un botón como un objeto de clase </a:t>
            </a:r>
            <a:r>
              <a:rPr lang="es-ES_tradnl" sz="2400" b="1" dirty="0" err="1">
                <a:solidFill>
                  <a:srgbClr val="675E47"/>
                </a:solidFill>
                <a:latin typeface="Calibri"/>
                <a:cs typeface="Courier New" panose="02070309020205020404" pitchFamily="49" charset="0"/>
              </a:rPr>
              <a:t>JButton</a:t>
            </a:r>
            <a:endParaRPr lang="es-ES_tradnl" sz="2400" b="1" dirty="0">
              <a:solidFill>
                <a:srgbClr val="675E47"/>
              </a:solidFill>
              <a:latin typeface="Calibri"/>
              <a:cs typeface="Courier New" panose="02070309020205020404" pitchFamily="49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Crea un objeto oyente de clase </a:t>
            </a:r>
            <a:r>
              <a:rPr lang="es-ES_tradnl" sz="2400" b="1" dirty="0" err="1" smtClean="0">
                <a:solidFill>
                  <a:srgbClr val="675E47"/>
                </a:solidFill>
                <a:latin typeface="Calibri"/>
                <a:cs typeface="Courier New" panose="02070309020205020404" pitchFamily="49" charset="0"/>
              </a:rPr>
              <a:t>OyenteBotonCafe</a:t>
            </a:r>
            <a:endParaRPr lang="es-ES_tradnl" sz="2400" b="1" dirty="0" smtClean="0">
              <a:solidFill>
                <a:srgbClr val="675E47"/>
              </a:solidFill>
              <a:latin typeface="Calibri"/>
              <a:cs typeface="Courier New" panose="02070309020205020404" pitchFamily="49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Registra el objeto oyente al botón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Inserta el botón en el panel</a:t>
            </a:r>
            <a:endParaRPr lang="es-AR" sz="24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6864" cy="5040560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(){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botonCafe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endParaRPr lang="es-E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otonCafe.addActionListener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panelControl.add(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("Carioca");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OyenteBotonCarioca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botonCarioca.addActionListener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panelControl.add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getContentPane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7776864" cy="237626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("Cafe.gif"));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483485" y="3645024"/>
            <a:ext cx="77048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</a:p>
          <a:p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s-ES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s-ES" sz="2400" b="1" dirty="0" err="1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BotonCafe.addActionListener</a:t>
            </a:r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oyenteCafe</a:t>
            </a:r>
            <a:r>
              <a:rPr lang="es-ES" sz="24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s-AR" sz="2400" dirty="0">
              <a:solidFill>
                <a:srgbClr val="2F2B2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31427" y="5027109"/>
            <a:ext cx="78089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La clase del objeto oyente es interna a la clase GUI_R101 e implementa la interface </a:t>
            </a: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 provista por Java. </a:t>
            </a:r>
            <a:endParaRPr lang="es-AR" sz="24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5436" y="5877272"/>
            <a:ext cx="78089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El método </a:t>
            </a:r>
            <a:r>
              <a:rPr lang="es-ES_tradnl" sz="2400" dirty="0" err="1" smtClean="0">
                <a:solidFill>
                  <a:srgbClr val="675E47"/>
                </a:solidFill>
                <a:latin typeface="Calibri"/>
              </a:rPr>
              <a:t>actionPerformed</a:t>
            </a: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 se redefine para modelar la reacción del botón cuando el usuario hace </a:t>
            </a:r>
            <a:r>
              <a:rPr lang="es-ES_tradnl" sz="2400" dirty="0" err="1" smtClean="0">
                <a:solidFill>
                  <a:srgbClr val="675E47"/>
                </a:solidFill>
                <a:latin typeface="Calibri"/>
              </a:rPr>
              <a:t>click</a:t>
            </a:r>
            <a:r>
              <a:rPr lang="es-ES_tradnl" sz="2400" dirty="0" smtClean="0">
                <a:solidFill>
                  <a:srgbClr val="675E47"/>
                </a:solidFill>
                <a:latin typeface="Calibri"/>
              </a:rPr>
              <a:t> sobre él.</a:t>
            </a:r>
            <a:endParaRPr lang="es-AR" sz="24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5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237626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("Cafe.gif"));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 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67544" y="4149080"/>
            <a:ext cx="8280920" cy="237626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9A57C"/>
              </a:buClr>
            </a:pP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			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("Carioca.gif"));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  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es-ES" b="1" dirty="0">
              <a:solidFill>
                <a:srgbClr val="2F2B20">
                  <a:tint val="75000"/>
                </a:srgb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Interfaces Gráficas de Usuario</a:t>
            </a:r>
            <a:endParaRPr lang="es-AR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776864" cy="52565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smtClean="0"/>
              <a:t>Uno de los </a:t>
            </a:r>
            <a:r>
              <a:rPr lang="en-US" altLang="es-AR" sz="2800" dirty="0" err="1" smtClean="0"/>
              <a:t>atributos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componente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gráfica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el </a:t>
            </a:r>
            <a:r>
              <a:rPr lang="en-US" altLang="es-AR" sz="2800" b="1" dirty="0" err="1" smtClean="0"/>
              <a:t>tamaño</a:t>
            </a:r>
            <a:r>
              <a:rPr lang="en-US" altLang="es-AR" sz="2800" dirty="0" smtClean="0"/>
              <a:t>. </a:t>
            </a:r>
            <a:endParaRPr lang="en-US" altLang="es-AR" sz="2800" dirty="0"/>
          </a:p>
          <a:p>
            <a:r>
              <a:rPr lang="es-ES" sz="2800" dirty="0" smtClean="0"/>
              <a:t>El </a:t>
            </a:r>
            <a:r>
              <a:rPr lang="es-ES" sz="2800" b="1" dirty="0"/>
              <a:t>tamaño</a:t>
            </a:r>
            <a:r>
              <a:rPr lang="es-ES" sz="2800" dirty="0"/>
              <a:t> de </a:t>
            </a:r>
            <a:r>
              <a:rPr lang="es-ES" sz="2800" dirty="0" smtClean="0"/>
              <a:t>una componente </a:t>
            </a:r>
            <a:r>
              <a:rPr lang="es-ES" sz="2800" dirty="0"/>
              <a:t>se mide en </a:t>
            </a:r>
            <a:r>
              <a:rPr lang="es-ES" sz="2800" b="1" dirty="0" err="1"/>
              <a:t>pixels</a:t>
            </a:r>
            <a:r>
              <a:rPr lang="es-ES" sz="2800" dirty="0"/>
              <a:t>. </a:t>
            </a:r>
            <a:endParaRPr lang="es-ES" sz="2800" dirty="0" smtClean="0"/>
          </a:p>
          <a:p>
            <a:r>
              <a:rPr lang="es-ES" sz="2800" dirty="0" smtClean="0"/>
              <a:t>Un </a:t>
            </a:r>
            <a:r>
              <a:rPr lang="es-ES" sz="2800" b="1" dirty="0"/>
              <a:t>pixel</a:t>
            </a:r>
            <a:r>
              <a:rPr lang="es-ES" sz="2800" dirty="0"/>
              <a:t> es la unidad de espacio más pequeña que puede mostrarse en pantalla. </a:t>
            </a:r>
            <a:endParaRPr lang="es-ES" sz="2800" dirty="0" smtClean="0"/>
          </a:p>
          <a:p>
            <a:r>
              <a:rPr lang="es-ES" sz="2800" dirty="0" smtClean="0"/>
              <a:t>La </a:t>
            </a:r>
            <a:r>
              <a:rPr lang="es-ES" sz="2800" b="1" dirty="0"/>
              <a:t>resolución</a:t>
            </a:r>
            <a:r>
              <a:rPr lang="es-ES" sz="2800" dirty="0"/>
              <a:t> de una pantalla se mide de acuerdo a la cantidad de </a:t>
            </a:r>
            <a:r>
              <a:rPr lang="es-ES" sz="2800" dirty="0" err="1"/>
              <a:t>pixels</a:t>
            </a:r>
            <a:r>
              <a:rPr lang="es-ES" sz="2800" dirty="0"/>
              <a:t> que puede mostrar. </a:t>
            </a:r>
            <a:endParaRPr lang="es-ES" sz="28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252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Objetos y Eventos</a:t>
            </a:r>
            <a:endParaRPr lang="es-ES" sz="36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30384" y="1484784"/>
            <a:ext cx="7200800" cy="420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/>
              </a:rPr>
              <a:t>Algunas componentes de una GUI son </a:t>
            </a:r>
            <a:r>
              <a:rPr lang="es-ES" altLang="es-AR" sz="2800" b="1" dirty="0">
                <a:solidFill>
                  <a:srgbClr val="2F2B20"/>
                </a:solidFill>
                <a:latin typeface="Calibri"/>
              </a:rPr>
              <a:t>reactivas</a:t>
            </a:r>
            <a:r>
              <a:rPr lang="es-ES" altLang="es-AR" sz="2800" dirty="0">
                <a:solidFill>
                  <a:srgbClr val="2F2B20"/>
                </a:solidFill>
                <a:latin typeface="Calibri"/>
              </a:rPr>
              <a:t>, pueden </a:t>
            </a:r>
            <a:r>
              <a:rPr lang="es-ES" altLang="es-AR" sz="2800" b="1" dirty="0">
                <a:solidFill>
                  <a:srgbClr val="2F2B20"/>
                </a:solidFill>
                <a:latin typeface="Calibri"/>
              </a:rPr>
              <a:t>percibir</a:t>
            </a:r>
            <a:r>
              <a:rPr lang="es-ES" altLang="es-AR" sz="2800" dirty="0">
                <a:solidFill>
                  <a:srgbClr val="2F2B20"/>
                </a:solidFill>
                <a:latin typeface="Calibri"/>
              </a:rPr>
              <a:t> las acciones del usuario y </a:t>
            </a:r>
            <a:r>
              <a:rPr lang="es-ES" altLang="es-AR" sz="2800" b="1" dirty="0">
                <a:solidFill>
                  <a:srgbClr val="2F2B20"/>
                </a:solidFill>
                <a:latin typeface="Calibri"/>
              </a:rPr>
              <a:t>reaccionar</a:t>
            </a:r>
            <a:r>
              <a:rPr lang="es-ES" altLang="es-AR" sz="2800" dirty="0">
                <a:solidFill>
                  <a:srgbClr val="2F2B20"/>
                </a:solidFill>
                <a:latin typeface="Calibri"/>
              </a:rPr>
              <a:t> en respuesta a ellas.  </a:t>
            </a:r>
          </a:p>
          <a:p>
            <a:pPr algn="just" eaLnBrk="1" hangingPunct="1">
              <a:spcBef>
                <a:spcPts val="600"/>
              </a:spcBef>
            </a:pPr>
            <a:r>
              <a:rPr lang="es-AR" altLang="es-AR" sz="2800" dirty="0" smtClean="0">
                <a:solidFill>
                  <a:srgbClr val="2F2B20"/>
                </a:solidFill>
                <a:latin typeface="Calibri"/>
              </a:rPr>
              <a:t>Cuando un usuario realiza una acción sobre una componente reactiva se genera un </a:t>
            </a:r>
            <a:r>
              <a:rPr lang="es-AR" altLang="es-AR" sz="2800" b="1" dirty="0" smtClean="0">
                <a:solidFill>
                  <a:srgbClr val="2F2B20"/>
                </a:solidFill>
                <a:latin typeface="Calibri"/>
              </a:rPr>
              <a:t>evento</a:t>
            </a:r>
            <a:r>
              <a:rPr lang="es-AR" altLang="es-AR" sz="2800" dirty="0" smtClean="0">
                <a:solidFill>
                  <a:srgbClr val="2F2B20"/>
                </a:solidFill>
                <a:latin typeface="Calibri"/>
              </a:rPr>
              <a:t>.</a:t>
            </a:r>
          </a:p>
          <a:p>
            <a:pPr algn="just" eaLnBrk="1" hangingPunct="1">
              <a:spcBef>
                <a:spcPts val="600"/>
              </a:spcBef>
            </a:pPr>
            <a:r>
              <a:rPr lang="es-AR" altLang="es-AR" sz="2800" dirty="0" smtClean="0">
                <a:solidFill>
                  <a:srgbClr val="2F2B20"/>
                </a:solidFill>
                <a:latin typeface="Calibri"/>
              </a:rPr>
              <a:t>Un </a:t>
            </a:r>
            <a:r>
              <a:rPr lang="es-AR" altLang="es-AR" sz="2800" dirty="0">
                <a:solidFill>
                  <a:srgbClr val="2F2B20"/>
                </a:solidFill>
                <a:latin typeface="Calibri"/>
              </a:rPr>
              <a:t>evento es una </a:t>
            </a:r>
            <a:r>
              <a:rPr lang="es-AR" altLang="es-AR" sz="2800" b="1" dirty="0">
                <a:solidFill>
                  <a:srgbClr val="2F2B20"/>
                </a:solidFill>
                <a:latin typeface="Calibri"/>
              </a:rPr>
              <a:t>señal</a:t>
            </a:r>
            <a:r>
              <a:rPr lang="es-AR" altLang="es-AR" sz="2800" dirty="0">
                <a:solidFill>
                  <a:srgbClr val="2F2B20"/>
                </a:solidFill>
                <a:latin typeface="Calibri"/>
              </a:rPr>
              <a:t> de que algo ha ocurrido.</a:t>
            </a:r>
          </a:p>
          <a:p>
            <a:pPr algn="just" eaLnBrk="1" hangingPunct="1">
              <a:spcBef>
                <a:spcPts val="600"/>
              </a:spcBef>
            </a:pPr>
            <a:r>
              <a:rPr lang="es-AR" altLang="es-AR" sz="2800" dirty="0">
                <a:solidFill>
                  <a:srgbClr val="2F2B20"/>
                </a:solidFill>
                <a:latin typeface="Calibri"/>
              </a:rPr>
              <a:t>En esta materia consideraremos únicamente eventos generados por acciones del usuario al interactuar con la GUI. </a:t>
            </a:r>
          </a:p>
        </p:txBody>
      </p:sp>
    </p:spTree>
    <p:extLst>
      <p:ext uri="{BB962C8B-B14F-4D97-AF65-F5344CB8AC3E}">
        <p14:creationId xmlns:p14="http://schemas.microsoft.com/office/powerpoint/2010/main" val="18258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42938" y="1556792"/>
            <a:ext cx="7601470" cy="504753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Los </a:t>
            </a:r>
            <a:r>
              <a:rPr lang="es-ES" altLang="es-AR" sz="2600" b="1" dirty="0">
                <a:solidFill>
                  <a:srgbClr val="2F2B20"/>
                </a:solidFill>
                <a:latin typeface="Calibri"/>
              </a:rPr>
              <a:t>objetos fuente del evento</a:t>
            </a: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, están asociados a una componente de la interfaz, tienen una representación gráfica y son capaces de percibir y reaccionar ante un evento externo provocado por una acción del usuario y disparar  eventos de software.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 Los </a:t>
            </a:r>
            <a:r>
              <a:rPr lang="es-ES" altLang="es-AR" sz="2600" b="1" dirty="0">
                <a:solidFill>
                  <a:srgbClr val="2F2B20"/>
                </a:solidFill>
                <a:latin typeface="Calibri"/>
              </a:rPr>
              <a:t>objetos evento</a:t>
            </a: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 que son disparados implícitamente por un objeto fuente del evento.  </a:t>
            </a:r>
          </a:p>
          <a:p>
            <a:pPr eaLnBrk="1" hangingPunct="1">
              <a:spcBef>
                <a:spcPts val="600"/>
              </a:spcBef>
            </a:pP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 Los </a:t>
            </a:r>
            <a:r>
              <a:rPr lang="es-ES" altLang="es-AR" sz="2600" b="1" dirty="0">
                <a:solidFill>
                  <a:srgbClr val="2F2B20"/>
                </a:solidFill>
                <a:latin typeface="Calibri"/>
              </a:rPr>
              <a:t>objetos oyentes</a:t>
            </a: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 (</a:t>
            </a:r>
            <a:r>
              <a:rPr lang="es-ES" altLang="es-AR" sz="2600" dirty="0" err="1">
                <a:solidFill>
                  <a:srgbClr val="2F2B20"/>
                </a:solidFill>
                <a:latin typeface="Calibri"/>
              </a:rPr>
              <a:t>listeners</a:t>
            </a: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) </a:t>
            </a:r>
            <a:r>
              <a:rPr lang="es-ES" altLang="es-AR" sz="2600" dirty="0" smtClean="0">
                <a:solidFill>
                  <a:srgbClr val="2F2B20"/>
                </a:solidFill>
                <a:latin typeface="Calibri"/>
              </a:rPr>
              <a:t>se </a:t>
            </a:r>
            <a:r>
              <a:rPr lang="es-ES" altLang="es-AR" sz="2600" dirty="0">
                <a:solidFill>
                  <a:srgbClr val="2F2B20"/>
                </a:solidFill>
                <a:latin typeface="Calibri"/>
              </a:rPr>
              <a:t>ejecutan para manejar un evento. La clase a la que pertenece un objeto oyente brinda métodos para manejar eventos, es decir especifica el curso de acción a seguir en respuesta a diferentes tipos de eventos. </a:t>
            </a:r>
          </a:p>
        </p:txBody>
      </p:sp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Objetos y Eventos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95342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27584" y="3356992"/>
            <a:ext cx="12904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solidFill>
                  <a:srgbClr val="0070C0"/>
                </a:solidFill>
                <a:latin typeface="Calibri"/>
              </a:rPr>
              <a:t>botonCafe</a:t>
            </a:r>
            <a:endParaRPr lang="en-US" altLang="es-AR" sz="2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rot="1178748">
            <a:off x="5105400" y="2947591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6699">
              <a:alpha val="59999"/>
            </a:srgbClr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solidFill>
                <a:srgbClr val="2F2B20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35496" y="1028681"/>
            <a:ext cx="3915238" cy="193899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El </a:t>
            </a:r>
            <a:r>
              <a:rPr lang="es-ES" altLang="es-AR" sz="2400" b="1" dirty="0">
                <a:solidFill>
                  <a:srgbClr val="000000"/>
                </a:solidFill>
                <a:latin typeface="Calibri"/>
              </a:rPr>
              <a:t>objeto fuente de </a:t>
            </a:r>
            <a:r>
              <a:rPr lang="es-ES" altLang="es-AR" sz="2400" b="1" dirty="0" smtClean="0">
                <a:solidFill>
                  <a:srgbClr val="000000"/>
                </a:solidFill>
                <a:latin typeface="Calibri"/>
              </a:rPr>
              <a:t>evento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solidFill>
                  <a:srgbClr val="0070C0"/>
                </a:solidFill>
              </a:rPr>
              <a:t>botonCafe</a:t>
            </a:r>
            <a:endParaRPr lang="en-US" altLang="es-AR" sz="2000" b="1" dirty="0" smtClean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i="1" dirty="0" smtClean="0">
                <a:solidFill>
                  <a:srgbClr val="000000"/>
                </a:solidFill>
                <a:latin typeface="Calibri"/>
              </a:rPr>
              <a:t>percibe </a:t>
            </a:r>
            <a:r>
              <a:rPr lang="es-ES" altLang="es-AR" sz="2400" dirty="0" smtClean="0">
                <a:solidFill>
                  <a:srgbClr val="000000"/>
                </a:solidFill>
                <a:latin typeface="Calibri"/>
              </a:rPr>
              <a:t>el</a:t>
            </a:r>
            <a:r>
              <a:rPr lang="es-ES" altLang="es-AR" sz="24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altLang="es-AR" sz="2400" b="1" u="sng" dirty="0" smtClean="0">
                <a:solidFill>
                  <a:srgbClr val="000000"/>
                </a:solidFill>
                <a:latin typeface="Calibri"/>
              </a:rPr>
              <a:t>evento e externo </a:t>
            </a:r>
            <a:r>
              <a:rPr lang="es-ES" altLang="es-AR" sz="2400" b="1" dirty="0" smtClean="0">
                <a:solidFill>
                  <a:srgbClr val="000000"/>
                </a:solidFill>
                <a:latin typeface="Calibri"/>
              </a:rPr>
              <a:t>y </a:t>
            </a:r>
            <a:endParaRPr lang="es-ES" altLang="es-AR" sz="2400" b="1" dirty="0">
              <a:solidFill>
                <a:srgbClr val="000000"/>
              </a:solidFill>
              <a:latin typeface="Calibri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i="1" dirty="0">
                <a:solidFill>
                  <a:srgbClr val="000000"/>
                </a:solidFill>
                <a:latin typeface="Calibri"/>
              </a:rPr>
              <a:t>dispara 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uno o más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altLang="es-AR" sz="2400" b="1" u="sng" dirty="0">
                <a:solidFill>
                  <a:srgbClr val="000000"/>
                </a:solidFill>
                <a:latin typeface="Calibri"/>
              </a:rPr>
              <a:t>eventos internos</a:t>
            </a:r>
            <a:endParaRPr lang="en-US" altLang="es-AR" sz="2400" b="1" u="sng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429125" y="4365104"/>
            <a:ext cx="4714875" cy="193899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El </a:t>
            </a:r>
            <a:r>
              <a:rPr lang="es-ES" altLang="es-AR" sz="2400" b="1" dirty="0">
                <a:solidFill>
                  <a:srgbClr val="000000"/>
                </a:solidFill>
                <a:latin typeface="Calibri"/>
              </a:rPr>
              <a:t>objeto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altLang="es-AR" sz="2400" b="1" dirty="0">
                <a:solidFill>
                  <a:srgbClr val="000000"/>
                </a:solidFill>
                <a:latin typeface="Calibri"/>
              </a:rPr>
              <a:t>oyente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s-ES" altLang="es-AR" sz="2400" b="1" dirty="0" err="1" smtClean="0">
                <a:solidFill>
                  <a:srgbClr val="0070C0"/>
                </a:solidFill>
              </a:rPr>
              <a:t>oyenteCafe</a:t>
            </a:r>
            <a:r>
              <a:rPr lang="es-ES" altLang="es-AR" sz="2400" b="1" dirty="0" smtClean="0">
                <a:solidFill>
                  <a:srgbClr val="0070C0"/>
                </a:solidFill>
              </a:rPr>
              <a:t> </a:t>
            </a:r>
            <a:r>
              <a:rPr lang="es-ES" altLang="es-AR" sz="2400" dirty="0" smtClean="0">
                <a:solidFill>
                  <a:srgbClr val="000000"/>
                </a:solidFill>
                <a:latin typeface="Calibri"/>
              </a:rPr>
              <a:t>registrado 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al </a:t>
            </a:r>
            <a:r>
              <a:rPr lang="es-ES" altLang="es-AR" sz="2400" b="1" dirty="0">
                <a:solidFill>
                  <a:srgbClr val="000000"/>
                </a:solidFill>
                <a:latin typeface="Calibri"/>
              </a:rPr>
              <a:t>objeto fuente de evento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, recibe un mensaje con el </a:t>
            </a:r>
            <a:r>
              <a:rPr lang="es-ES" altLang="es-AR" sz="2400" b="1" dirty="0">
                <a:solidFill>
                  <a:srgbClr val="000000"/>
                </a:solidFill>
                <a:latin typeface="Calibri"/>
              </a:rPr>
              <a:t>objeto evento </a:t>
            </a:r>
            <a:r>
              <a:rPr lang="es-ES" altLang="es-AR" sz="2400" b="1" dirty="0" err="1" smtClean="0">
                <a:solidFill>
                  <a:srgbClr val="0070C0"/>
                </a:solidFill>
              </a:rPr>
              <a:t>eCafe</a:t>
            </a:r>
            <a:r>
              <a:rPr lang="es-ES" altLang="es-AR" sz="2400" b="1" smtClean="0">
                <a:solidFill>
                  <a:srgbClr val="0070C0"/>
                </a:solidFill>
              </a:rPr>
              <a:t> </a:t>
            </a:r>
            <a:r>
              <a:rPr lang="es-ES" altLang="es-AR" sz="2400" smtClean="0">
                <a:solidFill>
                  <a:srgbClr val="000000"/>
                </a:solidFill>
                <a:latin typeface="Calibri"/>
              </a:rPr>
              <a:t>como </a:t>
            </a:r>
            <a:r>
              <a:rPr lang="es-ES" altLang="es-AR" sz="2400" dirty="0" smtClean="0">
                <a:solidFill>
                  <a:srgbClr val="000000"/>
                </a:solidFill>
                <a:latin typeface="Calibri"/>
              </a:rPr>
              <a:t>parámetro. </a:t>
            </a:r>
            <a:endParaRPr lang="en-US" altLang="es-AR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-33338" y="4312841"/>
            <a:ext cx="4214813" cy="193899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sz="2400" dirty="0">
                <a:solidFill>
                  <a:srgbClr val="000000"/>
                </a:solidFill>
                <a:latin typeface="Calibri"/>
              </a:rPr>
              <a:t>El </a:t>
            </a: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usuario</a:t>
            </a:r>
            <a:r>
              <a:rPr lang="en-U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realiza</a:t>
            </a:r>
            <a:r>
              <a:rPr lang="en-U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una</a:t>
            </a:r>
            <a:r>
              <a:rPr lang="en-U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acción</a:t>
            </a:r>
            <a:r>
              <a:rPr lang="en-US" altLang="es-AR" sz="24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que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provoca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un </a:t>
            </a:r>
            <a:r>
              <a:rPr lang="en-US" altLang="es-AR" sz="2400" b="1" u="sng" dirty="0" err="1" smtClean="0">
                <a:solidFill>
                  <a:srgbClr val="000000"/>
                </a:solidFill>
                <a:latin typeface="Calibri"/>
              </a:rPr>
              <a:t>evento</a:t>
            </a:r>
            <a:r>
              <a:rPr lang="en-US" altLang="es-AR" sz="2400" b="1" u="sng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b="1" u="sng" dirty="0" err="1" smtClean="0">
                <a:solidFill>
                  <a:srgbClr val="000000"/>
                </a:solidFill>
                <a:latin typeface="Calibri"/>
              </a:rPr>
              <a:t>externo</a:t>
            </a:r>
            <a:r>
              <a:rPr lang="en-US" altLang="es-AR" sz="2400" b="1" u="sng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sobre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una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componente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reactiva</a:t>
            </a:r>
            <a:endParaRPr lang="en-US" altLang="es-AR" sz="2400" b="1" dirty="0">
              <a:solidFill>
                <a:srgbClr val="000000"/>
              </a:solidFill>
              <a:latin typeface="Calibri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sz="2400" dirty="0" err="1">
                <a:solidFill>
                  <a:srgbClr val="000000"/>
                </a:solidFill>
                <a:latin typeface="Calibri"/>
              </a:rPr>
              <a:t>l</a:t>
            </a:r>
            <a:r>
              <a:rPr lang="en-US" altLang="es-AR" sz="2400" dirty="0" err="1" smtClean="0">
                <a:solidFill>
                  <a:srgbClr val="000000"/>
                </a:solidFill>
                <a:latin typeface="Calibri"/>
              </a:rPr>
              <a:t>igada</a:t>
            </a:r>
            <a:r>
              <a:rPr lang="en-US" altLang="es-AR" sz="2400" dirty="0" smtClean="0">
                <a:solidFill>
                  <a:srgbClr val="000000"/>
                </a:solidFill>
                <a:latin typeface="Calibri"/>
              </a:rPr>
              <a:t> a un </a:t>
            </a:r>
            <a:r>
              <a:rPr lang="en-US" altLang="es-AR" sz="2400" b="1" dirty="0" err="1" smtClean="0">
                <a:solidFill>
                  <a:srgbClr val="000000"/>
                </a:solidFill>
                <a:latin typeface="Calibri"/>
              </a:rPr>
              <a:t>objeto</a:t>
            </a:r>
            <a:r>
              <a:rPr lang="en-US" altLang="es-AR" sz="24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es-AR" sz="2400" b="1" dirty="0" err="1">
                <a:solidFill>
                  <a:srgbClr val="000000"/>
                </a:solidFill>
                <a:latin typeface="Calibri"/>
              </a:rPr>
              <a:t>fuente</a:t>
            </a:r>
            <a:r>
              <a:rPr lang="en-US" altLang="es-AR" sz="2400" b="1" dirty="0">
                <a:solidFill>
                  <a:srgbClr val="000000"/>
                </a:solidFill>
                <a:latin typeface="Calibri"/>
              </a:rPr>
              <a:t> de </a:t>
            </a:r>
            <a:r>
              <a:rPr lang="en-US" altLang="es-AR" sz="2400" b="1" dirty="0" err="1" smtClean="0">
                <a:solidFill>
                  <a:srgbClr val="000000"/>
                </a:solidFill>
                <a:latin typeface="Calibri"/>
              </a:rPr>
              <a:t>evento</a:t>
            </a:r>
            <a:endParaRPr lang="en-US" altLang="es-AR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4682331" y="1217971"/>
            <a:ext cx="4208462" cy="120032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dirty="0" smtClean="0">
                <a:solidFill>
                  <a:srgbClr val="000000"/>
                </a:solidFill>
                <a:latin typeface="Calibri"/>
              </a:rPr>
              <a:t>El </a:t>
            </a:r>
            <a:r>
              <a:rPr lang="es-ES" altLang="es-AR" sz="2400" u="sng" dirty="0" smtClean="0">
                <a:solidFill>
                  <a:srgbClr val="000000"/>
                </a:solidFill>
                <a:latin typeface="Calibri"/>
              </a:rPr>
              <a:t>evento </a:t>
            </a:r>
            <a:r>
              <a:rPr lang="es-ES" altLang="es-AR" sz="2400" u="sng" dirty="0">
                <a:solidFill>
                  <a:srgbClr val="000000"/>
                </a:solidFill>
                <a:latin typeface="Calibri"/>
              </a:rPr>
              <a:t>interno 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está asociado </a:t>
            </a:r>
            <a:r>
              <a:rPr lang="es-ES" altLang="es-AR" sz="2400" dirty="0" smtClean="0">
                <a:solidFill>
                  <a:srgbClr val="000000"/>
                </a:solidFill>
                <a:latin typeface="Calibri"/>
              </a:rPr>
              <a:t>al </a:t>
            </a:r>
            <a:r>
              <a:rPr lang="es-ES" altLang="es-AR" sz="2400" b="1" dirty="0" smtClean="0">
                <a:solidFill>
                  <a:srgbClr val="000000"/>
                </a:solidFill>
                <a:latin typeface="Calibri"/>
              </a:rPr>
              <a:t>objeto evento </a:t>
            </a:r>
            <a:r>
              <a:rPr lang="es-ES" altLang="es-AR" sz="2000" b="1" dirty="0" err="1" smtClean="0">
                <a:solidFill>
                  <a:srgbClr val="0070C0"/>
                </a:solidFill>
              </a:rPr>
              <a:t>eCafe</a:t>
            </a:r>
            <a:endParaRPr lang="en-US" altLang="es-AR" sz="2000" b="1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AR" sz="2400" b="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altLang="es-AR" sz="2400" dirty="0">
                <a:solidFill>
                  <a:srgbClr val="000000"/>
                </a:solidFill>
                <a:latin typeface="Calibri"/>
              </a:rPr>
              <a:t>creado implícitamente </a:t>
            </a:r>
            <a:endParaRPr lang="en-US" altLang="es-AR" sz="24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1 Título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Objetos y Eventos</a:t>
            </a:r>
            <a:endParaRPr lang="es-ES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96952"/>
            <a:ext cx="619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588224" y="3284984"/>
            <a:ext cx="13888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solidFill>
                  <a:srgbClr val="0070C0"/>
                </a:solidFill>
                <a:latin typeface="Calibri"/>
              </a:rPr>
              <a:t>oyenteCafe</a:t>
            </a:r>
            <a:endParaRPr lang="en-US" altLang="es-AR" sz="2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1" name="AutoShape 9"/>
          <p:cNvSpPr>
            <a:spLocks noChangeArrowheads="1"/>
          </p:cNvSpPr>
          <p:nvPr/>
        </p:nvSpPr>
        <p:spPr bwMode="auto">
          <a:xfrm rot="20278617">
            <a:off x="2514600" y="2926953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666699">
              <a:alpha val="59999"/>
            </a:srgbClr>
          </a:solidFill>
          <a:ln w="9525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>
              <a:solidFill>
                <a:srgbClr val="2F2B20"/>
              </a:solidFill>
            </a:endParaRPr>
          </a:p>
        </p:txBody>
      </p: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3" t="30344" r="25778" b="50708"/>
          <a:stretch>
            <a:fillRect/>
          </a:stretch>
        </p:blipFill>
        <p:spPr bwMode="auto">
          <a:xfrm>
            <a:off x="3657600" y="2393553"/>
            <a:ext cx="1295400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923928" y="2780928"/>
            <a:ext cx="78316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solidFill>
                  <a:srgbClr val="0070C0"/>
                </a:solidFill>
                <a:latin typeface="Calibri"/>
              </a:rPr>
              <a:t>eCafe</a:t>
            </a:r>
            <a:endParaRPr lang="en-US" altLang="es-AR" sz="2000" b="1" dirty="0">
              <a:solidFill>
                <a:srgbClr val="0070C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44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1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Expendedora Café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683568" y="1340770"/>
            <a:ext cx="7620000" cy="4925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1113">
              <a:buClr>
                <a:srgbClr val="A9A57C"/>
              </a:buClr>
            </a:pP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Una fábrica produce tres tipos diferentes de máquinas expendedoras de café,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M111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,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R101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 y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R101Plus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.</a:t>
            </a:r>
          </a:p>
          <a:p>
            <a:pPr indent="11113">
              <a:buClr>
                <a:srgbClr val="A9A57C"/>
              </a:buClr>
            </a:pP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Las máquinas de tipo R101 preparan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café 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, y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café carioca 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. Tienen depósitos para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agua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,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café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,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crema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 y </a:t>
            </a:r>
            <a:r>
              <a:rPr lang="es-ES" altLang="es-AR" sz="2600" b="1" i="1" dirty="0" smtClean="0">
                <a:solidFill>
                  <a:srgbClr val="2F2B20">
                    <a:tint val="75000"/>
                  </a:srgbClr>
                </a:solidFill>
              </a:rPr>
              <a:t>cacao</a:t>
            </a: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.</a:t>
            </a:r>
          </a:p>
          <a:p>
            <a:pPr indent="11113">
              <a:buClr>
                <a:srgbClr val="A9A57C"/>
              </a:buClr>
            </a:pPr>
            <a:r>
              <a:rPr lang="es-ES" altLang="es-AR" sz="2600" i="1" dirty="0" smtClean="0">
                <a:solidFill>
                  <a:srgbClr val="2F2B20">
                    <a:tint val="75000"/>
                  </a:srgbClr>
                </a:solidFill>
              </a:rPr>
              <a:t>Se desea implementar una interfaz gráfica para la máquina R101 con botones para que el cliente pueda solicitar una bebida y un botón para que el empleado recargue los depósitos. </a:t>
            </a:r>
          </a:p>
        </p:txBody>
      </p:sp>
    </p:spTree>
    <p:extLst>
      <p:ext uri="{BB962C8B-B14F-4D97-AF65-F5344CB8AC3E}">
        <p14:creationId xmlns:p14="http://schemas.microsoft.com/office/powerpoint/2010/main" val="8478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1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Expendedora Café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808" y="1827309"/>
            <a:ext cx="2952328" cy="4680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clase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maxCrema:entero</a:t>
            </a:r>
            <a:endParaRPr lang="en-US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maxCacao:entero</a:t>
            </a:r>
            <a:endParaRPr lang="en-US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cantCrema:entero</a:t>
            </a:r>
            <a:endParaRPr lang="en-US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cantCacao:entero</a:t>
            </a:r>
            <a:endParaRPr lang="en-US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R101()</a:t>
            </a: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carioca()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recargarCrema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recargarCacao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consultas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vasosCarioca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922891" y="1323253"/>
            <a:ext cx="295232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GUI_R101</a:t>
            </a:r>
          </a:p>
        </p:txBody>
      </p:sp>
      <p:sp>
        <p:nvSpPr>
          <p:cNvPr id="13" name="Rectangle 6"/>
          <p:cNvSpPr/>
          <p:nvPr/>
        </p:nvSpPr>
        <p:spPr>
          <a:xfrm>
            <a:off x="5922891" y="1827309"/>
            <a:ext cx="2952328" cy="468052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atributos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de  </a:t>
            </a: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instancia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unaMaquina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</a:t>
            </a:r>
          </a:p>
          <a:p>
            <a:pPr>
              <a:defRPr/>
            </a:pPr>
            <a:r>
              <a:rPr lang="en-US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panelControl</a:t>
            </a:r>
            <a:r>
              <a:rPr lang="en-US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defRPr/>
            </a:pPr>
            <a:r>
              <a:rPr lang="en-US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panelImagen</a:t>
            </a:r>
            <a:r>
              <a:rPr lang="en-US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JPanel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etiqueta: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JLabel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botonCafe</a:t>
            </a: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defRPr/>
            </a:pPr>
            <a:r>
              <a:rPr lang="en-US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botonCarioca</a:t>
            </a:r>
            <a:r>
              <a:rPr lang="en-US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: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Jbutton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5"/>
          <p:cNvSpPr/>
          <p:nvPr/>
        </p:nvSpPr>
        <p:spPr>
          <a:xfrm>
            <a:off x="107504" y="1323253"/>
            <a:ext cx="2448272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ExpendedoraCafe</a:t>
            </a:r>
            <a:endParaRPr lang="en-US" sz="2000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107504" y="1827312"/>
            <a:ext cx="2448272" cy="3312367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&lt;&lt;Constructor&gt;&gt;</a:t>
            </a:r>
          </a:p>
          <a:p>
            <a:pPr>
              <a:defRPr/>
            </a:pP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ExpendedoraCafe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Comandos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cafe()</a:t>
            </a:r>
          </a:p>
          <a:p>
            <a:pPr>
              <a:defRPr/>
            </a:pP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recargarCafe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recargarAgua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</a:t>
            </a:r>
          </a:p>
          <a:p>
            <a:pPr>
              <a:defRPr/>
            </a:pP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&lt;&lt;</a:t>
            </a: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consultas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&gt;&gt;</a:t>
            </a:r>
          </a:p>
          <a:p>
            <a:pPr>
              <a:defRPr/>
            </a:pP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vasosCafe</a:t>
            </a:r>
            <a:r>
              <a:rPr lang="en-US" sz="2000" dirty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():</a:t>
            </a:r>
            <a:r>
              <a:rPr lang="en-US" sz="2000" dirty="0" err="1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entero</a:t>
            </a:r>
            <a:endParaRPr lang="en-US" sz="2000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2F2B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13"/>
          <p:cNvSpPr/>
          <p:nvPr/>
        </p:nvSpPr>
        <p:spPr>
          <a:xfrm rot="10800000">
            <a:off x="2555777" y="1543148"/>
            <a:ext cx="890587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2843808" y="1323253"/>
            <a:ext cx="2952328" cy="53787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R101</a:t>
            </a:r>
          </a:p>
        </p:txBody>
      </p:sp>
    </p:spTree>
    <p:extLst>
      <p:ext uri="{BB962C8B-B14F-4D97-AF65-F5344CB8AC3E}">
        <p14:creationId xmlns:p14="http://schemas.microsoft.com/office/powerpoint/2010/main" val="30031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1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Reserva de Pasajes 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31643" y="1412776"/>
            <a:ext cx="3297559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>
                <a:solidFill>
                  <a:srgbClr val="FFFFFF"/>
                </a:solidFill>
                <a:latin typeface="Arial" charset="0"/>
              </a:rPr>
              <a:t>*</a:t>
            </a:r>
            <a:r>
              <a:rPr lang="en-US" altLang="es-AR" sz="2800" b="1" dirty="0" err="1">
                <a:solidFill>
                  <a:srgbClr val="FFFFFF"/>
                </a:solidFill>
                <a:latin typeface="Arial" charset="0"/>
              </a:rPr>
              <a:t>ExpendedoraCafe</a:t>
            </a:r>
            <a:endParaRPr lang="en-US" altLang="es-AR" sz="28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44011" y="3223667"/>
            <a:ext cx="2721495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>
                <a:solidFill>
                  <a:srgbClr val="FFFFFF"/>
                </a:solidFill>
                <a:latin typeface="Arial" charset="0"/>
              </a:rPr>
              <a:t>GUI_R101</a:t>
            </a:r>
          </a:p>
        </p:txBody>
      </p:sp>
      <p:sp>
        <p:nvSpPr>
          <p:cNvPr id="14" name="Right Arrow 13"/>
          <p:cNvSpPr/>
          <p:nvPr/>
        </p:nvSpPr>
        <p:spPr>
          <a:xfrm rot="10800000">
            <a:off x="3995935" y="3515765"/>
            <a:ext cx="648072" cy="284163"/>
          </a:xfrm>
          <a:prstGeom prst="rightArrow">
            <a:avLst>
              <a:gd name="adj1" fmla="val 0"/>
              <a:gd name="adj2" fmla="val 5667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rgbClr val="FFFFFF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1907704" y="3223667"/>
            <a:ext cx="2016224" cy="868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s-AR" sz="2800" b="1" dirty="0">
                <a:solidFill>
                  <a:srgbClr val="FFFFFF"/>
                </a:solidFill>
                <a:latin typeface="Arial" charset="0"/>
              </a:rPr>
              <a:t>R101</a:t>
            </a:r>
          </a:p>
        </p:txBody>
      </p:sp>
      <p:sp>
        <p:nvSpPr>
          <p:cNvPr id="16" name="Right Arrow 13"/>
          <p:cNvSpPr/>
          <p:nvPr/>
        </p:nvSpPr>
        <p:spPr>
          <a:xfrm rot="16200000">
            <a:off x="2399654" y="2659712"/>
            <a:ext cx="884442" cy="284163"/>
          </a:xfrm>
          <a:prstGeom prst="rightArrow">
            <a:avLst>
              <a:gd name="adj1" fmla="val 0"/>
              <a:gd name="adj2" fmla="val 5667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 b="1">
              <a:solidFill>
                <a:srgbClr val="FFFFFF"/>
              </a:solidFill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968553"/>
            <a:ext cx="7445424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La clase </a:t>
            </a:r>
            <a:r>
              <a:rPr lang="es-ES" sz="2800" b="1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GUI_R101 </a:t>
            </a:r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se implementa conociendo únicamente la signatura de los servicios provistos por la clase </a:t>
            </a:r>
            <a:r>
              <a:rPr lang="es-ES" sz="2800" b="1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R101</a:t>
            </a:r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. </a:t>
            </a:r>
          </a:p>
          <a:p>
            <a:pPr algn="just"/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Las clases </a:t>
            </a:r>
            <a:r>
              <a:rPr lang="es-ES" sz="2800" b="1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R101</a:t>
            </a:r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 y </a:t>
            </a:r>
            <a:r>
              <a:rPr lang="es-ES" sz="2800" b="1" dirty="0" err="1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ExpendedoraCafe</a:t>
            </a:r>
            <a:r>
              <a:rPr lang="es-ES" sz="2800" dirty="0" smtClean="0">
                <a:solidFill>
                  <a:srgbClr val="675E47"/>
                </a:solidFill>
                <a:latin typeface="Calibri"/>
                <a:ea typeface="Calibri"/>
                <a:cs typeface="Times New Roman"/>
              </a:rPr>
              <a:t> se implementan sin saber que el usuario dispone de una interfaz gráfica.</a:t>
            </a:r>
          </a:p>
        </p:txBody>
      </p:sp>
    </p:spTree>
    <p:extLst>
      <p:ext uri="{BB962C8B-B14F-4D97-AF65-F5344CB8AC3E}">
        <p14:creationId xmlns:p14="http://schemas.microsoft.com/office/powerpoint/2010/main" val="265417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4980" y="1124744"/>
            <a:ext cx="7777421" cy="3981981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//Importar paquetes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javax.swing.border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GUI_R101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//Atributos de </a:t>
            </a:r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Instancia</a:t>
            </a:r>
          </a:p>
          <a:p>
            <a:r>
              <a:rPr lang="es-A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s-AR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A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R101  </a:t>
            </a:r>
            <a:r>
              <a:rPr lang="es-AR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unaMaquina</a:t>
            </a:r>
            <a:r>
              <a:rPr lang="es-A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s-ES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etiqueta;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otonCafe,botonCarioca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panelControl,panelImagen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" b="1" dirty="0" err="1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429" y="5524644"/>
            <a:ext cx="7909979" cy="83099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es-ES" altLang="es-AR" sz="2400" dirty="0" smtClean="0"/>
              <a:t>Uno de los atributos asocia la clase GUI_R101 a la clase R101.</a:t>
            </a:r>
            <a:endParaRPr lang="es-ES" altLang="es-AR" sz="24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1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Elegir bebida</a:t>
            </a:r>
            <a:endParaRPr lang="es-ES" sz="3600" b="1" dirty="0"/>
          </a:p>
        </p:txBody>
      </p:sp>
    </p:spTree>
    <p:extLst>
      <p:ext uri="{BB962C8B-B14F-4D97-AF65-F5344CB8AC3E}">
        <p14:creationId xmlns:p14="http://schemas.microsoft.com/office/powerpoint/2010/main" val="109459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7704856" cy="4032448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GUI_R101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R101 me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me;</a:t>
            </a:r>
            <a:endParaRPr lang="es-E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18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Establece los valores de los atributos del </a:t>
            </a:r>
            <a:r>
              <a:rPr lang="es-E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</a:t>
            </a:r>
            <a:r>
              <a:rPr lang="es-E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(600, 600);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setLayout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setDefaultCloseOperation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(EXIT_ON_CLOSE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Arma los paneles 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armaPanelEtiqueta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armaPanelControl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1774" y="5487615"/>
            <a:ext cx="7808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Modulamos la solución para favorecer la legibilidad.</a:t>
            </a:r>
            <a:endParaRPr lang="es-AR" sz="2800" dirty="0">
              <a:solidFill>
                <a:srgbClr val="675E4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11774" y="5487615"/>
            <a:ext cx="7808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La máquina existe antes de ejecutarse la interfaz.</a:t>
            </a:r>
            <a:endParaRPr lang="es-AR" sz="2800" dirty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323528" y="1556792"/>
            <a:ext cx="8136904" cy="47525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import </a:t>
            </a:r>
            <a:r>
              <a:rPr lang="en-US" altLang="es-AR" b="1" dirty="0" err="1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java.awt</a:t>
            </a:r>
            <a:r>
              <a:rPr lang="en-US" altLang="es-AR" b="1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</a:rPr>
              <a:t>.*; 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class </a:t>
            </a:r>
            <a:r>
              <a:rPr lang="en-US" altLang="es-AR" b="1" dirty="0" err="1" smtClean="0">
                <a:latin typeface="Courier New" pitchFamily="49" charset="0"/>
              </a:rPr>
              <a:t>Expendedora</a:t>
            </a:r>
            <a:r>
              <a:rPr lang="en-US" altLang="es-AR" b="1" dirty="0" smtClean="0">
                <a:latin typeface="Courier New" pitchFamily="49" charset="0"/>
              </a:rPr>
              <a:t>{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  public static 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     void main(String </a:t>
            </a:r>
            <a:r>
              <a:rPr lang="en-US" altLang="es-AR" b="1" dirty="0" err="1" smtClean="0">
                <a:latin typeface="Courier New" pitchFamily="49" charset="0"/>
              </a:rPr>
              <a:t>args</a:t>
            </a:r>
            <a:r>
              <a:rPr lang="en-US" altLang="es-AR" b="1" dirty="0" smtClean="0">
                <a:latin typeface="Courier New" pitchFamily="49" charset="0"/>
              </a:rPr>
              <a:t>[ ])    {</a:t>
            </a:r>
          </a:p>
          <a:p>
            <a:pPr>
              <a:spcBef>
                <a:spcPct val="0"/>
              </a:spcBef>
            </a:pPr>
            <a:r>
              <a:rPr lang="en-US" altLang="es-AR" b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70C0"/>
                </a:solidFill>
                <a:latin typeface="Courier New" pitchFamily="49" charset="0"/>
              </a:rPr>
              <a:t>    R101 mR101 = new R101();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     GUI_R101 f= new GUI_R101 (</a:t>
            </a:r>
            <a:r>
              <a:rPr lang="en-US" altLang="es-AR" b="1" dirty="0" smtClean="0">
                <a:solidFill>
                  <a:srgbClr val="0070C0"/>
                </a:solidFill>
                <a:latin typeface="Courier New" pitchFamily="49" charset="0"/>
              </a:rPr>
              <a:t>mR101</a:t>
            </a:r>
            <a:r>
              <a:rPr lang="en-US" altLang="es-AR" b="1" dirty="0" smtClean="0">
                <a:latin typeface="Courier New" pitchFamily="49" charset="0"/>
              </a:rPr>
              <a:t>);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 </a:t>
            </a:r>
            <a:r>
              <a:rPr lang="en-US" altLang="es-AR" b="1" dirty="0" smtClean="0">
                <a:latin typeface="Courier New" pitchFamily="49" charset="0"/>
              </a:rPr>
              <a:t>    </a:t>
            </a:r>
            <a:r>
              <a:rPr lang="en-US" altLang="es-AR" b="1" dirty="0" err="1" smtClean="0">
                <a:latin typeface="Courier New" pitchFamily="49" charset="0"/>
              </a:rPr>
              <a:t>f.setVisible</a:t>
            </a:r>
            <a:r>
              <a:rPr lang="en-US" altLang="es-AR" b="1" dirty="0" smtClean="0">
                <a:latin typeface="Courier New" pitchFamily="49" charset="0"/>
              </a:rPr>
              <a:t>(true);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5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237626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("Cafe.gif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unaMaquina.cafe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67544" y="3933056"/>
            <a:ext cx="8280920" cy="2664296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9A57C"/>
              </a:buClr>
            </a:pP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			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("Carioca.gif"));</a:t>
            </a:r>
          </a:p>
          <a:p>
            <a:pPr>
              <a:buClr>
                <a:srgbClr val="A9A57C"/>
              </a:buClr>
            </a:pPr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unaMaquina.carioca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s-ES" b="1" dirty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es-ES" b="1" dirty="0">
              <a:solidFill>
                <a:srgbClr val="2F2B20">
                  <a:tint val="75000"/>
                </a:srgb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Etiquetas</a:t>
            </a:r>
            <a:endParaRPr lang="es-AR" sz="36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5576" y="1484784"/>
            <a:ext cx="720080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AR" sz="2800" dirty="0">
                <a:solidFill>
                  <a:srgbClr val="675E47"/>
                </a:solidFill>
                <a:latin typeface="Calibri"/>
              </a:rPr>
              <a:t>Una </a:t>
            </a:r>
            <a:r>
              <a:rPr lang="es-AR" sz="2800" b="1" dirty="0">
                <a:solidFill>
                  <a:srgbClr val="675E47"/>
                </a:solidFill>
                <a:latin typeface="Calibri"/>
              </a:rPr>
              <a:t>etiqueta</a:t>
            </a:r>
            <a:r>
              <a:rPr lang="es-AR" sz="2800" dirty="0">
                <a:solidFill>
                  <a:srgbClr val="675E47"/>
                </a:solidFill>
                <a:latin typeface="Calibri"/>
              </a:rPr>
              <a:t> es </a:t>
            </a: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una componente gráfica pasiva </a:t>
            </a:r>
            <a:r>
              <a:rPr lang="es-AR" sz="2800" dirty="0">
                <a:solidFill>
                  <a:srgbClr val="675E47"/>
                </a:solidFill>
                <a:latin typeface="Calibri"/>
              </a:rPr>
              <a:t>que permite mostrar un texto o una imagen. </a:t>
            </a:r>
            <a:endParaRPr lang="es-AR" sz="2800" dirty="0" smtClean="0">
              <a:solidFill>
                <a:srgbClr val="675E47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En </a:t>
            </a:r>
            <a:r>
              <a:rPr lang="es-AR" sz="2800" dirty="0">
                <a:solidFill>
                  <a:srgbClr val="675E47"/>
                </a:solidFill>
                <a:latin typeface="Calibri"/>
              </a:rPr>
              <a:t>Java podemos crear una etiqueta definiendo un objeto de clase </a:t>
            </a:r>
            <a:r>
              <a:rPr lang="es-AR" sz="2800" b="1" dirty="0" err="1">
                <a:solidFill>
                  <a:srgbClr val="675E47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JLabel</a:t>
            </a:r>
            <a:r>
              <a:rPr lang="es-AR" sz="2800" dirty="0">
                <a:solidFill>
                  <a:srgbClr val="675E47"/>
                </a:solidFill>
                <a:latin typeface="Calibri"/>
              </a:rPr>
              <a:t>. </a:t>
            </a:r>
            <a:endParaRPr lang="es-AR" sz="2800" dirty="0" smtClean="0">
              <a:solidFill>
                <a:srgbClr val="675E47"/>
              </a:solidFill>
              <a:latin typeface="Calibri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5576" y="3429000"/>
            <a:ext cx="7200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Algunos de los atributos son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texto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imagen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alineación 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del texto y de la imagen,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color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borde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letra y forma</a:t>
            </a: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.</a:t>
            </a:r>
            <a:endParaRPr lang="es-AR" sz="2800" dirty="0">
              <a:solidFill>
                <a:srgbClr val="675E47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2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280920" cy="2376264"/>
          </a:xfrm>
          <a:solidFill>
            <a:srgbClr val="FFFFCC"/>
          </a:solidFill>
        </p:spPr>
        <p:txBody>
          <a:bodyPr>
            <a:noAutofit/>
          </a:bodyPr>
          <a:lstStyle/>
          <a:p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OyenteBotonCafe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eCafe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s-E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("Cafe.gif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"));</a:t>
            </a:r>
          </a:p>
          <a:p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unaMaquina.vasosCafe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()&gt;=1)</a:t>
            </a:r>
            <a:r>
              <a:rPr lang="es-E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unaMaquina.cafe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endParaRPr lang="es-E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467544" y="4005064"/>
            <a:ext cx="8280920" cy="2736304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A9A57C"/>
              </a:buClr>
            </a:pP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OyenteBotonCarioca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ActionListener</a:t>
            </a:r>
            <a:r>
              <a:rPr lang="es-E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actionPerformed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ActionEvent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eCarioca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buClr>
                <a:srgbClr val="A9A57C"/>
              </a:buClr>
            </a:pP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etiqueta.setIcon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(new 			</a:t>
            </a:r>
            <a:r>
              <a:rPr lang="es-ES" b="1" dirty="0" err="1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ImageIcon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("Carioca.gif"));</a:t>
            </a:r>
          </a:p>
          <a:p>
            <a:pPr>
              <a:buClr>
                <a:srgbClr val="A9A57C"/>
              </a:buClr>
            </a:pPr>
            <a:r>
              <a:rPr lang="es-E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unaMaquina.vasosCarioca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()&gt;=1)</a:t>
            </a:r>
          </a:p>
          <a:p>
            <a:pPr>
              <a:buClr>
                <a:srgbClr val="A9A57C"/>
              </a:buClr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unaMaquina.carioca</a:t>
            </a:r>
            <a:r>
              <a:rPr lang="es-E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}  </a:t>
            </a:r>
            <a:r>
              <a:rPr lang="es-ES" b="1" dirty="0" smtClean="0">
                <a:solidFill>
                  <a:srgbClr val="2F2B20">
                    <a:tint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  <a:endParaRPr lang="es-ES" b="1" dirty="0">
              <a:solidFill>
                <a:srgbClr val="2F2B20">
                  <a:tint val="75000"/>
                </a:srgb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0"/>
            <a:ext cx="7772400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rgbClr val="675E47"/>
                </a:solidFill>
              </a:rPr>
              <a:t>Caso de Estudio: Elegir bebida</a:t>
            </a:r>
            <a:endParaRPr lang="es-ES" sz="3600" b="1" dirty="0">
              <a:solidFill>
                <a:srgbClr val="675E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Botones</a:t>
            </a:r>
            <a:endParaRPr lang="es-AR" sz="36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68" y="1412776"/>
            <a:ext cx="7200800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s-ES" sz="2800" dirty="0">
                <a:solidFill>
                  <a:srgbClr val="675E47"/>
                </a:solidFill>
                <a:latin typeface="Calibri"/>
              </a:rPr>
              <a:t>Un </a:t>
            </a:r>
            <a:r>
              <a:rPr lang="es-ES" sz="2800" b="1" dirty="0">
                <a:solidFill>
                  <a:srgbClr val="675E47"/>
                </a:solidFill>
                <a:latin typeface="Calibri"/>
              </a:rPr>
              <a:t>botón</a:t>
            </a:r>
            <a:r>
              <a:rPr lang="es-ES" sz="2800" dirty="0">
                <a:solidFill>
                  <a:srgbClr val="675E47"/>
                </a:solidFill>
                <a:latin typeface="Calibri"/>
              </a:rPr>
              <a:t> es una componente </a:t>
            </a:r>
            <a:r>
              <a:rPr lang="es-ES" sz="2800" b="1" dirty="0">
                <a:solidFill>
                  <a:srgbClr val="675E47"/>
                </a:solidFill>
                <a:latin typeface="Calibri"/>
              </a:rPr>
              <a:t>reactiva</a:t>
            </a: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, </a:t>
            </a:r>
            <a:r>
              <a:rPr lang="es-ES" sz="2800" dirty="0">
                <a:solidFill>
                  <a:srgbClr val="675E47"/>
                </a:solidFill>
                <a:latin typeface="Calibri"/>
              </a:rPr>
              <a:t>puede percibir la acción del usuario y reaccionar de acuerdo al comportamiento establecido </a:t>
            </a: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por un </a:t>
            </a:r>
            <a:r>
              <a:rPr lang="es-ES" sz="2800" b="1" dirty="0" smtClean="0">
                <a:solidFill>
                  <a:srgbClr val="675E47"/>
                </a:solidFill>
                <a:latin typeface="Calibri"/>
              </a:rPr>
              <a:t>objeto oyente</a:t>
            </a:r>
            <a:r>
              <a:rPr lang="es-ES" sz="2800" dirty="0" smtClean="0">
                <a:solidFill>
                  <a:srgbClr val="675E47"/>
                </a:solidFill>
                <a:latin typeface="Calibri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En Java podemos crear una etiqueta definiendo un objeto de clase </a:t>
            </a:r>
            <a:r>
              <a:rPr lang="es-AR" sz="2800" b="1" dirty="0" err="1" smtClean="0">
                <a:solidFill>
                  <a:srgbClr val="675E47"/>
                </a:solidFill>
                <a:latin typeface="Calibri"/>
              </a:rPr>
              <a:t>JButton</a:t>
            </a:r>
            <a:r>
              <a:rPr lang="es-AR" sz="2800" dirty="0" smtClean="0">
                <a:solidFill>
                  <a:srgbClr val="675E47"/>
                </a:solidFill>
                <a:latin typeface="Calibri"/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Algunos de los atributos son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texto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imagen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alineación 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del texto y de la imagen,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color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borde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letra </a:t>
            </a:r>
            <a:r>
              <a:rPr lang="es-AR" sz="2800" b="1" dirty="0">
                <a:solidFill>
                  <a:srgbClr val="675E47"/>
                </a:solidFill>
                <a:latin typeface="Calibri"/>
              </a:rPr>
              <a:t>mnemónica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 y </a:t>
            </a:r>
            <a:r>
              <a:rPr lang="es-ES_tradnl" sz="2800" b="1" dirty="0" smtClean="0">
                <a:solidFill>
                  <a:srgbClr val="675E47"/>
                </a:solidFill>
                <a:latin typeface="Calibri"/>
              </a:rPr>
              <a:t>forma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, </a:t>
            </a:r>
            <a:r>
              <a:rPr lang="es-ES_tradnl" sz="2800" dirty="0" smtClean="0">
                <a:solidFill>
                  <a:srgbClr val="675E47"/>
                </a:solidFill>
                <a:latin typeface="Calibri"/>
              </a:rPr>
              <a:t>además, </a:t>
            </a:r>
            <a:r>
              <a:rPr lang="es-ES_tradnl" sz="2800" dirty="0">
                <a:solidFill>
                  <a:srgbClr val="675E47"/>
                </a:solidFill>
                <a:latin typeface="Calibri"/>
              </a:rPr>
              <a:t>puede estar </a:t>
            </a:r>
            <a:r>
              <a:rPr lang="es-AR" sz="2800" dirty="0">
                <a:solidFill>
                  <a:srgbClr val="675E47"/>
                </a:solidFill>
                <a:latin typeface="Calibri"/>
              </a:rPr>
              <a:t>habilitado o no.</a:t>
            </a:r>
          </a:p>
        </p:txBody>
      </p:sp>
    </p:spTree>
    <p:extLst>
      <p:ext uri="{BB962C8B-B14F-4D97-AF65-F5344CB8AC3E}">
        <p14:creationId xmlns:p14="http://schemas.microsoft.com/office/powerpoint/2010/main" val="15100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Ventanas y </a:t>
            </a:r>
            <a:r>
              <a:rPr lang="es-ES" sz="3600" b="1" dirty="0" err="1" smtClean="0"/>
              <a:t>Frames</a:t>
            </a:r>
            <a:endParaRPr lang="es-AR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776864" cy="5256584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s-AR" sz="2800" dirty="0" err="1" smtClean="0"/>
              <a:t>Algunas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componentes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gráficas</a:t>
            </a:r>
            <a:r>
              <a:rPr lang="en-US" altLang="es-AR" sz="2800" dirty="0" smtClean="0"/>
              <a:t> son </a:t>
            </a:r>
            <a:r>
              <a:rPr lang="en-US" altLang="es-AR" sz="2800" b="1" dirty="0" err="1" smtClean="0"/>
              <a:t>contenedoras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otras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componentes</a:t>
            </a:r>
            <a:r>
              <a:rPr lang="en-US" altLang="es-AR" sz="2800" dirty="0" smtClean="0"/>
              <a:t>. 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/>
              <a:t>ventana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componente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contenedora</a:t>
            </a:r>
            <a:r>
              <a:rPr lang="en-US" altLang="es-AR" sz="2800" dirty="0" smtClean="0"/>
              <a:t>. </a:t>
            </a:r>
            <a:r>
              <a:rPr lang="en-US" altLang="es-AR" sz="2800" dirty="0" err="1" smtClean="0"/>
              <a:t>Algunos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sus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atributos</a:t>
            </a:r>
            <a:r>
              <a:rPr lang="en-US" altLang="es-AR" sz="2800" dirty="0" smtClean="0"/>
              <a:t> son el </a:t>
            </a:r>
            <a:r>
              <a:rPr lang="en-US" altLang="es-AR" sz="2800" dirty="0" err="1" smtClean="0"/>
              <a:t>borde</a:t>
            </a:r>
            <a:r>
              <a:rPr lang="en-US" altLang="es-AR" sz="2800" dirty="0" smtClean="0"/>
              <a:t>, la </a:t>
            </a:r>
            <a:r>
              <a:rPr lang="en-US" altLang="es-AR" sz="2800" dirty="0" err="1" smtClean="0"/>
              <a:t>barra</a:t>
            </a:r>
            <a:r>
              <a:rPr lang="en-US" altLang="es-AR" sz="2800" dirty="0" smtClean="0"/>
              <a:t> de </a:t>
            </a:r>
            <a:r>
              <a:rPr lang="en-US" altLang="es-AR" sz="2800" dirty="0" err="1" smtClean="0"/>
              <a:t>título</a:t>
            </a:r>
            <a:r>
              <a:rPr lang="en-US" altLang="es-AR" sz="2800" dirty="0" smtClean="0"/>
              <a:t> y el </a:t>
            </a:r>
            <a:r>
              <a:rPr lang="en-US" altLang="es-AR" sz="2800" b="1" dirty="0" smtClean="0"/>
              <a:t>panel de </a:t>
            </a:r>
            <a:r>
              <a:rPr lang="en-US" altLang="es-AR" sz="2800" b="1" dirty="0" err="1" smtClean="0"/>
              <a:t>contenido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sobre</a:t>
            </a:r>
            <a:r>
              <a:rPr lang="en-US" altLang="es-AR" sz="2800" dirty="0" smtClean="0"/>
              <a:t> el </a:t>
            </a:r>
            <a:r>
              <a:rPr lang="en-US" altLang="es-AR" sz="2800" dirty="0" err="1" smtClean="0"/>
              <a:t>que</a:t>
            </a:r>
            <a:r>
              <a:rPr lang="en-US" altLang="es-AR" sz="2800" dirty="0" smtClean="0"/>
              <a:t> se </a:t>
            </a:r>
            <a:r>
              <a:rPr lang="en-US" altLang="es-AR" sz="2800" dirty="0" err="1" smtClean="0"/>
              <a:t>insertan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las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componentes</a:t>
            </a:r>
            <a:r>
              <a:rPr lang="en-US" altLang="es-AR" sz="28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altLang="es-AR" sz="2800" dirty="0" smtClean="0"/>
              <a:t>Un </a:t>
            </a:r>
            <a:r>
              <a:rPr lang="en-US" altLang="es-AR" sz="2800" b="1" dirty="0" smtClean="0"/>
              <a:t>frame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ventana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especializada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sobre</a:t>
            </a:r>
            <a:r>
              <a:rPr lang="en-US" altLang="es-AR" sz="2800" dirty="0" smtClean="0"/>
              <a:t> la </a:t>
            </a:r>
            <a:r>
              <a:rPr lang="en-US" altLang="es-AR" sz="2800" dirty="0" err="1" smtClean="0"/>
              <a:t>que</a:t>
            </a:r>
            <a:r>
              <a:rPr lang="en-US" altLang="es-AR" sz="2800" dirty="0" smtClean="0"/>
              <a:t> se </a:t>
            </a:r>
            <a:r>
              <a:rPr lang="en-US" altLang="es-AR" sz="2800" dirty="0" err="1" smtClean="0"/>
              <a:t>ejecuta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una</a:t>
            </a:r>
            <a:r>
              <a:rPr lang="en-US" altLang="es-AR" sz="2800" dirty="0" smtClean="0"/>
              <a:t> </a:t>
            </a:r>
            <a:r>
              <a:rPr lang="en-US" altLang="es-AR" sz="2800" dirty="0" err="1" smtClean="0"/>
              <a:t>aplicación</a:t>
            </a:r>
            <a:r>
              <a:rPr lang="en-US" altLang="es-AR" sz="2800" dirty="0" smtClean="0"/>
              <a:t>. </a:t>
            </a:r>
          </a:p>
          <a:p>
            <a:pPr>
              <a:spcBef>
                <a:spcPct val="50000"/>
              </a:spcBef>
            </a:pPr>
            <a:r>
              <a:rPr lang="en-US" altLang="es-AR" sz="2800" dirty="0" err="1" smtClean="0"/>
              <a:t>Por</a:t>
            </a:r>
            <a:r>
              <a:rPr lang="en-US" altLang="es-AR" sz="2800" dirty="0" smtClean="0"/>
              <a:t> lo general el </a:t>
            </a:r>
            <a:r>
              <a:rPr lang="en-US" altLang="es-AR" sz="2800" dirty="0" err="1" smtClean="0"/>
              <a:t>diseñador</a:t>
            </a:r>
            <a:r>
              <a:rPr lang="en-US" altLang="es-AR" sz="2800" dirty="0" smtClean="0"/>
              <a:t> </a:t>
            </a:r>
            <a:r>
              <a:rPr lang="en-US" altLang="es-AR" sz="2800" b="1" dirty="0" err="1" smtClean="0"/>
              <a:t>organiza</a:t>
            </a:r>
            <a:r>
              <a:rPr lang="en-US" altLang="es-AR" sz="2800" dirty="0" smtClean="0"/>
              <a:t> la </a:t>
            </a:r>
            <a:r>
              <a:rPr lang="en-US" altLang="es-AR" sz="2800" dirty="0" err="1" smtClean="0"/>
              <a:t>componentes</a:t>
            </a:r>
            <a:r>
              <a:rPr lang="en-US" altLang="es-AR" sz="2800" dirty="0" smtClean="0"/>
              <a:t> de un frame en </a:t>
            </a:r>
            <a:r>
              <a:rPr lang="en-US" altLang="es-AR" sz="2800" b="1" dirty="0" err="1" smtClean="0"/>
              <a:t>paneles</a:t>
            </a:r>
            <a:r>
              <a:rPr lang="en-US" altLang="es-AR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54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Paneles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611560" y="1412776"/>
            <a:ext cx="7632848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Un </a:t>
            </a:r>
            <a:r>
              <a:rPr lang="es-ES" altLang="es-AR" sz="2800" b="1" dirty="0">
                <a:solidFill>
                  <a:srgbClr val="FFFFFF">
                    <a:lumMod val="50000"/>
                  </a:srgbClr>
                </a:solidFill>
              </a:rPr>
              <a:t>panel</a:t>
            </a: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 es un área sobre la que trabaja el usuario o se colocan otras componentes.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Nosotros solo usaremos paneles como contenedores de otros paneles u otro tipo de componentes.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Para definir un panel creamos un objeto de la clase </a:t>
            </a:r>
            <a:r>
              <a:rPr lang="es-ES" altLang="es-AR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El principal atributo de un panel es el </a:t>
            </a:r>
            <a:r>
              <a:rPr lang="es-ES" altLang="es-AR" sz="2800" b="1" dirty="0">
                <a:solidFill>
                  <a:srgbClr val="FFFFFF">
                    <a:lumMod val="50000"/>
                  </a:srgbClr>
                </a:solidFill>
              </a:rPr>
              <a:t>organizador de diagramado </a:t>
            </a: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que permite especificar como se distribuyen las componentes en su interior. </a:t>
            </a:r>
          </a:p>
        </p:txBody>
      </p:sp>
    </p:spTree>
    <p:extLst>
      <p:ext uri="{BB962C8B-B14F-4D97-AF65-F5344CB8AC3E}">
        <p14:creationId xmlns:p14="http://schemas.microsoft.com/office/powerpoint/2010/main" val="214447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Paneles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611560" y="1412776"/>
            <a:ext cx="7632848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Los paneles van a quedar organizados de manera </a:t>
            </a:r>
            <a:r>
              <a:rPr lang="es-ES" altLang="es-AR" sz="2800" b="1" dirty="0">
                <a:solidFill>
                  <a:srgbClr val="FFFFFF">
                    <a:lumMod val="50000"/>
                  </a:srgbClr>
                </a:solidFill>
              </a:rPr>
              <a:t>jerárquica</a:t>
            </a: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Esto es, el panel de contenido contiene paneles que a su vez pueden contener a otros paneles.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El panel de contenido va a tener su organizador de diagramado y para cada uno de los paneles en que se divide podemos establecer también un organizador de diagramado.  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s-ES" altLang="es-AR" sz="2800" dirty="0">
                <a:solidFill>
                  <a:srgbClr val="FFFFFF">
                    <a:lumMod val="50000"/>
                  </a:srgbClr>
                </a:solidFill>
              </a:rPr>
              <a:t>La distribución de componentes en paneles facilita el diseño de GUI.  </a:t>
            </a:r>
          </a:p>
        </p:txBody>
      </p:sp>
    </p:spTree>
    <p:extLst>
      <p:ext uri="{BB962C8B-B14F-4D97-AF65-F5344CB8AC3E}">
        <p14:creationId xmlns:p14="http://schemas.microsoft.com/office/powerpoint/2010/main" val="42032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Organizador de diagramado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611560" y="1412776"/>
            <a:ext cx="676875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El </a:t>
            </a:r>
            <a:r>
              <a:rPr lang="es-AR" sz="2800" b="1" dirty="0">
                <a:solidFill>
                  <a:srgbClr val="FFFFFF">
                    <a:lumMod val="50000"/>
                  </a:srgbClr>
                </a:solidFill>
              </a:rPr>
              <a:t>organizador de diagramado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 es un atributo de todos los objetos gráficos contenedores que determina como se distribuyen las componentes contenidas. </a:t>
            </a:r>
          </a:p>
          <a:p>
            <a:pPr>
              <a:spcBef>
                <a:spcPts val="1200"/>
              </a:spcBef>
            </a:pPr>
            <a:r>
              <a:rPr lang="es-ES" sz="2800" dirty="0">
                <a:solidFill>
                  <a:srgbClr val="FFFFFF">
                    <a:lumMod val="50000"/>
                  </a:srgbClr>
                </a:solidFill>
              </a:rPr>
              <a:t>Algunas de las clases 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provistas para crear organizadores son </a:t>
            </a:r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, </a:t>
            </a:r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, </a:t>
            </a:r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11560" y="508518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2F2B20"/>
                </a:solidFill>
              </a:rPr>
              <a:t>En la clase práctica y en la clase de laboratorio trabajarán con distintos diagramados. En el parcial no van a tener que establecer el diagramado, solo reconocer las instrucciones que organizan a los objetos contenedores. </a:t>
            </a:r>
            <a:endParaRPr lang="es-A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94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1124744"/>
          </a:xfrm>
        </p:spPr>
        <p:txBody>
          <a:bodyPr>
            <a:normAutofit/>
          </a:bodyPr>
          <a:lstStyle/>
          <a:p>
            <a:r>
              <a:rPr lang="es-ES" sz="3600" b="1" dirty="0" smtClean="0"/>
              <a:t>Organizador de diagramado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611560" y="1412776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FlowLayout</a:t>
            </a:r>
            <a:r>
              <a:rPr lang="es-AR" sz="2800" b="1" dirty="0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Distribuye los componentes uno al lado del otro comenzando en la parte superior. </a:t>
            </a:r>
          </a:p>
          <a:p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BorderLayout</a:t>
            </a:r>
            <a:r>
              <a:rPr lang="es-AR" sz="2800" b="1" dirty="0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Divide el contenedor en cinco regiones: NORTH, SOUTH, EAST, WEST y CENTER, admite un único componente por región.</a:t>
            </a:r>
          </a:p>
          <a:p>
            <a:r>
              <a:rPr lang="en-US" sz="2800" b="1" dirty="0" err="1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GridLayout</a:t>
            </a:r>
            <a:r>
              <a:rPr lang="es-AR" sz="2800" b="1" dirty="0">
                <a:solidFill>
                  <a:srgbClr val="FFFFFF">
                    <a:lumMod val="50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s-AR" sz="2800" dirty="0">
                <a:solidFill>
                  <a:srgbClr val="FFFFFF">
                    <a:lumMod val="50000"/>
                  </a:srgbClr>
                </a:solidFill>
              </a:rPr>
              <a:t>Divide el contenedor en una grilla de n filas por m columnas, con todas las celdas de igual tamaño.</a:t>
            </a:r>
          </a:p>
        </p:txBody>
      </p:sp>
    </p:spTree>
    <p:extLst>
      <p:ext uri="{BB962C8B-B14F-4D97-AF65-F5344CB8AC3E}">
        <p14:creationId xmlns:p14="http://schemas.microsoft.com/office/powerpoint/2010/main" val="98314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1905</Words>
  <Application>Microsoft Office PowerPoint</Application>
  <PresentationFormat>Presentación en pantalla (4:3)</PresentationFormat>
  <Paragraphs>294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30</vt:i4>
      </vt:variant>
    </vt:vector>
  </HeadingPairs>
  <TitlesOfParts>
    <vt:vector size="32" baseType="lpstr">
      <vt:lpstr>Adyacencia</vt:lpstr>
      <vt:lpstr>1_Adyacencia</vt:lpstr>
      <vt:lpstr>Interfaces Gráficas de Usuario</vt:lpstr>
      <vt:lpstr>Interfaces Gráficas de Usuario</vt:lpstr>
      <vt:lpstr>Etiquetas</vt:lpstr>
      <vt:lpstr>Botones</vt:lpstr>
      <vt:lpstr>Ventanas y Frames</vt:lpstr>
      <vt:lpstr>Paneles</vt:lpstr>
      <vt:lpstr>Paneles</vt:lpstr>
      <vt:lpstr>Organizador de diagramado</vt:lpstr>
      <vt:lpstr>Organizador de diagramado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Objetos y Eventos</vt:lpstr>
      <vt:lpstr>Objetos y Eventos</vt:lpstr>
      <vt:lpstr>Objetos y Eventos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basheer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Gráficas de Usuario</dc:title>
  <dc:creator>User</dc:creator>
  <cp:lastModifiedBy>Sonia V. Rueda</cp:lastModifiedBy>
  <cp:revision>6</cp:revision>
  <dcterms:created xsi:type="dcterms:W3CDTF">2019-11-01T16:38:45Z</dcterms:created>
  <dcterms:modified xsi:type="dcterms:W3CDTF">2019-11-01T19:58:44Z</dcterms:modified>
</cp:coreProperties>
</file>